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7" r:id="rId4"/>
    <p:sldId id="263" r:id="rId5"/>
    <p:sldId id="264" r:id="rId6"/>
    <p:sldId id="256" r:id="rId7"/>
    <p:sldId id="265" r:id="rId8"/>
    <p:sldId id="266" r:id="rId9"/>
    <p:sldId id="267" r:id="rId10"/>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6A79E-C968-4548-ACE5-98FA78DA561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16AFB9DA-F61B-48B6-B808-E8DFAB0B3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F3C32454-E210-4B2F-8B90-5D537667236A}"/>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5" name="Marcador de pie de página 4">
            <a:extLst>
              <a:ext uri="{FF2B5EF4-FFF2-40B4-BE49-F238E27FC236}">
                <a16:creationId xmlns:a16="http://schemas.microsoft.com/office/drawing/2014/main" id="{D058EC6F-5CC0-446B-88DC-CE1BE7B0C95F}"/>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0EC39BE9-3D02-4307-BFFA-681C2F5FE27C}"/>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3056678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FB37D-D24C-4197-8A25-96D7117EC752}"/>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4BE00E3C-0A21-4480-8722-BFD2200A5E3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A3E00722-B054-41D4-AB84-4E9D1DF29795}"/>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5" name="Marcador de pie de página 4">
            <a:extLst>
              <a:ext uri="{FF2B5EF4-FFF2-40B4-BE49-F238E27FC236}">
                <a16:creationId xmlns:a16="http://schemas.microsoft.com/office/drawing/2014/main" id="{96497061-4387-498E-9E01-5A3E887B21A2}"/>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AEA3CD14-9679-4104-BF95-0C7146327E6A}"/>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374838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927FAF5-04AD-4288-8270-7444FBD2DEA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B8C3AAFF-13BE-4B2A-967F-9F44A1B4582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E6E83CC9-F8AE-428F-82F3-D4E11E0F5B61}"/>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5" name="Marcador de pie de página 4">
            <a:extLst>
              <a:ext uri="{FF2B5EF4-FFF2-40B4-BE49-F238E27FC236}">
                <a16:creationId xmlns:a16="http://schemas.microsoft.com/office/drawing/2014/main" id="{C7BC2B40-B4E6-42FE-A5C7-85FB7B586798}"/>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0B863CE0-DEF2-4F71-B534-6F104BC2C805}"/>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78075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38344-7706-4DDB-B576-704B9EA0120F}"/>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CBB8C47B-6BA0-4EDB-942B-E22C3F4E18B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FC4AA57D-AAA9-4566-AB3F-0C5F838717AD}"/>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5" name="Marcador de pie de página 4">
            <a:extLst>
              <a:ext uri="{FF2B5EF4-FFF2-40B4-BE49-F238E27FC236}">
                <a16:creationId xmlns:a16="http://schemas.microsoft.com/office/drawing/2014/main" id="{918B6E06-62AE-43EF-95DA-E625DB35C599}"/>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EEFCF1F4-5B0E-4748-AE23-58AE2D5188EB}"/>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252283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4FFF83-188D-4803-960F-C386A17F2E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0764DD49-7176-47C1-A3AC-2A4A02EEC1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AF7D75E7-6D96-4FBA-8A3E-72168B28FEBC}"/>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5" name="Marcador de pie de página 4">
            <a:extLst>
              <a:ext uri="{FF2B5EF4-FFF2-40B4-BE49-F238E27FC236}">
                <a16:creationId xmlns:a16="http://schemas.microsoft.com/office/drawing/2014/main" id="{B8B2042C-B74E-4459-A49D-C8E78E479972}"/>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281825BF-6182-4B0B-89D5-2E3F14B8E5E2}"/>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178089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B03C8-A211-417B-997A-02ED1BB6F337}"/>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A5D40B80-BDCE-4450-AD02-9AABBE55E31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54254D0D-448B-490A-921B-D98E5CCB196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601BC4E7-28D1-47AA-88A7-EEAE81D85660}"/>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6" name="Marcador de pie de página 5">
            <a:extLst>
              <a:ext uri="{FF2B5EF4-FFF2-40B4-BE49-F238E27FC236}">
                <a16:creationId xmlns:a16="http://schemas.microsoft.com/office/drawing/2014/main" id="{CF892302-795B-47EB-AC06-FF29410BAD87}"/>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DD9FEE4C-AA19-475E-BA8A-93644D153543}"/>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400449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65688-4584-4D4C-A936-A0615D03F9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322D59E6-FD98-447F-B382-FADAB1F48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EAF82E6-59B5-45CD-96AD-6BACB554DA0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9DFBCDC9-7C22-4CB0-8A3C-C60CB75A4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F40CE8D-5B70-4043-9F56-5FAB9DCCAB6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AF0B1745-38CF-4C58-86BC-5477E3990692}"/>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8" name="Marcador de pie de página 7">
            <a:extLst>
              <a:ext uri="{FF2B5EF4-FFF2-40B4-BE49-F238E27FC236}">
                <a16:creationId xmlns:a16="http://schemas.microsoft.com/office/drawing/2014/main" id="{7D95A9AD-79AC-4988-97B3-C0D7F899F180}"/>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4D31E739-A60A-4FC4-B8CF-5329706ED5C5}"/>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194903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2E324-29F0-42B8-8215-7F9B5C0CDF3C}"/>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3B90A08A-F982-4A55-A487-17666CA0FBE4}"/>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4" name="Marcador de pie de página 3">
            <a:extLst>
              <a:ext uri="{FF2B5EF4-FFF2-40B4-BE49-F238E27FC236}">
                <a16:creationId xmlns:a16="http://schemas.microsoft.com/office/drawing/2014/main" id="{8C91402E-95D8-45A2-8924-99B2D5A0357B}"/>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63C1B251-FD0C-4104-9D58-D8517C410D8B}"/>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172404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915B98-C01F-4678-A0FB-8474AF897588}"/>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3" name="Marcador de pie de página 2">
            <a:extLst>
              <a:ext uri="{FF2B5EF4-FFF2-40B4-BE49-F238E27FC236}">
                <a16:creationId xmlns:a16="http://schemas.microsoft.com/office/drawing/2014/main" id="{7A5CC663-7A2C-4E94-B019-561C06453F2B}"/>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09AEA2AA-07D9-4D53-B5FC-501D3F86DF32}"/>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20202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E4F67-66BD-4D1F-83A7-2226B39A58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FEAFDFCB-C01F-49C7-8ECB-FD6D283CE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9D3EC0AC-F8EE-4C86-A7D6-2522AB384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BB22655-B0F5-4C04-BDC2-41B838A0B94A}"/>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6" name="Marcador de pie de página 5">
            <a:extLst>
              <a:ext uri="{FF2B5EF4-FFF2-40B4-BE49-F238E27FC236}">
                <a16:creationId xmlns:a16="http://schemas.microsoft.com/office/drawing/2014/main" id="{6D63C7BD-ED3B-459E-A220-D202BF014A77}"/>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9BB265F1-2E90-4A19-B2EA-7B5A5261E30D}"/>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259014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50EB0-9455-41FB-811D-3BDE81FEE5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8BE24291-EC9B-4DE8-8B98-C015D5389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0F49DE3F-3306-430E-9C89-50FA3F52B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1871D1E-FB93-4995-BD6E-0E5F22582503}"/>
              </a:ext>
            </a:extLst>
          </p:cNvPr>
          <p:cNvSpPr>
            <a:spLocks noGrp="1"/>
          </p:cNvSpPr>
          <p:nvPr>
            <p:ph type="dt" sz="half" idx="10"/>
          </p:nvPr>
        </p:nvSpPr>
        <p:spPr/>
        <p:txBody>
          <a:bodyPr/>
          <a:lstStyle/>
          <a:p>
            <a:fld id="{5C87D8A0-C826-4873-9A8D-283C7C203784}" type="datetimeFigureOut">
              <a:rPr lang="es-VE" smtClean="0"/>
              <a:t>23/7/2018</a:t>
            </a:fld>
            <a:endParaRPr lang="es-VE"/>
          </a:p>
        </p:txBody>
      </p:sp>
      <p:sp>
        <p:nvSpPr>
          <p:cNvPr id="6" name="Marcador de pie de página 5">
            <a:extLst>
              <a:ext uri="{FF2B5EF4-FFF2-40B4-BE49-F238E27FC236}">
                <a16:creationId xmlns:a16="http://schemas.microsoft.com/office/drawing/2014/main" id="{7BB7E8D6-BB85-43E7-825C-7037AAE2CDCA}"/>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D73F2A05-1E0E-4974-8A97-9BF4F420472B}"/>
              </a:ext>
            </a:extLst>
          </p:cNvPr>
          <p:cNvSpPr>
            <a:spLocks noGrp="1"/>
          </p:cNvSpPr>
          <p:nvPr>
            <p:ph type="sldNum" sz="quarter" idx="12"/>
          </p:nvPr>
        </p:nvSpPr>
        <p:spPr/>
        <p:txBody>
          <a:bodyPr/>
          <a:lstStyle/>
          <a:p>
            <a:fld id="{276A8A59-60A4-4BF2-8159-659A01A85EE6}" type="slidenum">
              <a:rPr lang="es-VE" smtClean="0"/>
              <a:t>‹Nº›</a:t>
            </a:fld>
            <a:endParaRPr lang="es-VE"/>
          </a:p>
        </p:txBody>
      </p:sp>
    </p:spTree>
    <p:extLst>
      <p:ext uri="{BB962C8B-B14F-4D97-AF65-F5344CB8AC3E}">
        <p14:creationId xmlns:p14="http://schemas.microsoft.com/office/powerpoint/2010/main" val="382184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2D748EF-C16F-4878-A9A8-67C5906589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A12A96AD-29BD-40B3-A65A-88265EBF7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2663E65B-1D93-4C31-91A3-C36204881C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7D8A0-C826-4873-9A8D-283C7C203784}" type="datetimeFigureOut">
              <a:rPr lang="es-VE" smtClean="0"/>
              <a:t>23/7/2018</a:t>
            </a:fld>
            <a:endParaRPr lang="es-VE"/>
          </a:p>
        </p:txBody>
      </p:sp>
      <p:sp>
        <p:nvSpPr>
          <p:cNvPr id="5" name="Marcador de pie de página 4">
            <a:extLst>
              <a:ext uri="{FF2B5EF4-FFF2-40B4-BE49-F238E27FC236}">
                <a16:creationId xmlns:a16="http://schemas.microsoft.com/office/drawing/2014/main" id="{E06B01EF-E63D-460B-ACE4-A259B0EA9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a16="http://schemas.microsoft.com/office/drawing/2014/main" id="{8BA329EB-7412-45ED-AB64-8BCE93C4D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A8A59-60A4-4BF2-8159-659A01A85EE6}" type="slidenum">
              <a:rPr lang="es-VE" smtClean="0"/>
              <a:t>‹Nº›</a:t>
            </a:fld>
            <a:endParaRPr lang="es-VE"/>
          </a:p>
        </p:txBody>
      </p:sp>
    </p:spTree>
    <p:extLst>
      <p:ext uri="{BB962C8B-B14F-4D97-AF65-F5344CB8AC3E}">
        <p14:creationId xmlns:p14="http://schemas.microsoft.com/office/powerpoint/2010/main" val="260842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hyperlink" Target="http://www.fao.org/emergencies/tipos-de-peligros-y-de-emergencias/emergencias-complejas/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lucabista.com/2018/02/21/resultados-encovi-2017-radiografia-la-crisis-venezolana/" TargetMode="External"/><Relationship Id="rId2" Type="http://schemas.openxmlformats.org/officeDocument/2006/relationships/hyperlink" Target="https://elpais.com/economia/2018/01/25/actualidad/1516888617_768999.html" TargetMode="Externa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aidsinfo.unaids.org/"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FB8196-EC21-4294-8C6B-F98E421AF75F}"/>
              </a:ext>
            </a:extLst>
          </p:cNvPr>
          <p:cNvSpPr>
            <a:spLocks noGrp="1"/>
          </p:cNvSpPr>
          <p:nvPr>
            <p:ph type="ctrTitle"/>
          </p:nvPr>
        </p:nvSpPr>
        <p:spPr>
          <a:xfrm>
            <a:off x="0" y="-12032"/>
            <a:ext cx="4764502" cy="3392906"/>
          </a:xfrm>
          <a:solidFill>
            <a:schemeClr val="tx1"/>
          </a:solidFill>
        </p:spPr>
        <p:txBody>
          <a:bodyPr>
            <a:normAutofit fontScale="90000"/>
          </a:bodyPr>
          <a:lstStyle/>
          <a:p>
            <a:br>
              <a:rPr lang="es-VE" dirty="0">
                <a:solidFill>
                  <a:schemeClr val="bg1"/>
                </a:solidFill>
              </a:rPr>
            </a:br>
            <a:r>
              <a:rPr lang="es-VE" dirty="0">
                <a:solidFill>
                  <a:schemeClr val="bg1"/>
                </a:solidFill>
              </a:rPr>
              <a:t>“</a:t>
            </a:r>
            <a:r>
              <a:rPr lang="es-VE" sz="4000" b="1" dirty="0">
                <a:solidFill>
                  <a:schemeClr val="bg1"/>
                </a:solidFill>
                <a:latin typeface="+mn-lt"/>
              </a:rPr>
              <a:t>Entendiendo </a:t>
            </a:r>
            <a:br>
              <a:rPr lang="es-VE" sz="4000" b="1" dirty="0">
                <a:solidFill>
                  <a:schemeClr val="bg1"/>
                </a:solidFill>
                <a:latin typeface="+mn-lt"/>
              </a:rPr>
            </a:br>
            <a:r>
              <a:rPr lang="es-VE" sz="4000" b="1" dirty="0">
                <a:solidFill>
                  <a:schemeClr val="bg1"/>
                </a:solidFill>
                <a:latin typeface="+mn-lt"/>
              </a:rPr>
              <a:t>la crisis en Venezuela”</a:t>
            </a:r>
            <a:br>
              <a:rPr lang="es-VE" sz="4000" b="1" dirty="0">
                <a:solidFill>
                  <a:schemeClr val="bg1"/>
                </a:solidFill>
                <a:latin typeface="+mn-lt"/>
              </a:rPr>
            </a:br>
            <a:r>
              <a:rPr lang="es-VE" sz="3600" b="1" dirty="0">
                <a:solidFill>
                  <a:schemeClr val="bg1"/>
                </a:solidFill>
                <a:latin typeface="+mn-lt"/>
              </a:rPr>
              <a:t>(si es que esto se</a:t>
            </a:r>
            <a:br>
              <a:rPr lang="es-VE" sz="3600" b="1" dirty="0">
                <a:solidFill>
                  <a:schemeClr val="bg1"/>
                </a:solidFill>
                <a:latin typeface="+mn-lt"/>
              </a:rPr>
            </a:br>
            <a:r>
              <a:rPr lang="es-VE" sz="3600" b="1" dirty="0">
                <a:solidFill>
                  <a:schemeClr val="bg1"/>
                </a:solidFill>
                <a:latin typeface="+mn-lt"/>
              </a:rPr>
              <a:t>pudiera entender)</a:t>
            </a:r>
            <a:br>
              <a:rPr lang="es-VE" sz="3600" b="1" dirty="0">
                <a:solidFill>
                  <a:schemeClr val="bg1"/>
                </a:solidFill>
                <a:latin typeface="+mn-lt"/>
              </a:rPr>
            </a:br>
            <a:endParaRPr lang="es-VE" sz="3600" dirty="0">
              <a:solidFill>
                <a:schemeClr val="bg1"/>
              </a:solidFill>
            </a:endParaRPr>
          </a:p>
        </p:txBody>
      </p:sp>
      <p:sp>
        <p:nvSpPr>
          <p:cNvPr id="3" name="Subtítulo 2">
            <a:extLst>
              <a:ext uri="{FF2B5EF4-FFF2-40B4-BE49-F238E27FC236}">
                <a16:creationId xmlns:a16="http://schemas.microsoft.com/office/drawing/2014/main" id="{F5E51F35-C955-43F9-AEC8-62FD47B76F52}"/>
              </a:ext>
            </a:extLst>
          </p:cNvPr>
          <p:cNvSpPr>
            <a:spLocks noGrp="1"/>
          </p:cNvSpPr>
          <p:nvPr>
            <p:ph type="subTitle" idx="1"/>
          </p:nvPr>
        </p:nvSpPr>
        <p:spPr>
          <a:xfrm>
            <a:off x="0" y="3203740"/>
            <a:ext cx="4764502" cy="1753272"/>
          </a:xfrm>
          <a:solidFill>
            <a:schemeClr val="tx1"/>
          </a:solidFill>
        </p:spPr>
        <p:txBody>
          <a:bodyPr>
            <a:normAutofit fontScale="92500"/>
          </a:bodyPr>
          <a:lstStyle/>
          <a:p>
            <a:r>
              <a:rPr lang="es-VE" dirty="0">
                <a:solidFill>
                  <a:schemeClr val="bg1"/>
                </a:solidFill>
              </a:rPr>
              <a:t>Alberto Nieves</a:t>
            </a:r>
          </a:p>
          <a:p>
            <a:r>
              <a:rPr lang="es-VE" dirty="0">
                <a:solidFill>
                  <a:schemeClr val="bg1"/>
                </a:solidFill>
              </a:rPr>
              <a:t>ACCSI Acción Ciudadana Contra el SIDA</a:t>
            </a:r>
          </a:p>
          <a:p>
            <a:r>
              <a:rPr lang="es-VE" dirty="0">
                <a:solidFill>
                  <a:schemeClr val="bg1"/>
                </a:solidFill>
              </a:rPr>
              <a:t>RVG+ Red Venezolana de Gente Positiva</a:t>
            </a:r>
          </a:p>
          <a:p>
            <a:endParaRPr lang="es-VE" dirty="0">
              <a:solidFill>
                <a:schemeClr val="bg1"/>
              </a:solidFill>
            </a:endParaRPr>
          </a:p>
          <a:p>
            <a:endParaRPr lang="es-VE" dirty="0">
              <a:solidFill>
                <a:schemeClr val="bg1"/>
              </a:solidFill>
            </a:endParaRPr>
          </a:p>
          <a:p>
            <a:endParaRPr lang="es-VE" dirty="0">
              <a:solidFill>
                <a:schemeClr val="bg1"/>
              </a:solidFill>
            </a:endParaRPr>
          </a:p>
        </p:txBody>
      </p:sp>
      <p:pic>
        <p:nvPicPr>
          <p:cNvPr id="4" name="Imagen 3">
            <a:extLst>
              <a:ext uri="{FF2B5EF4-FFF2-40B4-BE49-F238E27FC236}">
                <a16:creationId xmlns:a16="http://schemas.microsoft.com/office/drawing/2014/main" id="{84A504D5-70C0-4996-B391-31227A9F264B}"/>
              </a:ext>
            </a:extLst>
          </p:cNvPr>
          <p:cNvPicPr>
            <a:picLocks noChangeAspect="1"/>
          </p:cNvPicPr>
          <p:nvPr/>
        </p:nvPicPr>
        <p:blipFill>
          <a:blip r:embed="rId2"/>
          <a:stretch>
            <a:fillRect/>
          </a:stretch>
        </p:blipFill>
        <p:spPr>
          <a:xfrm>
            <a:off x="4764504" y="-1"/>
            <a:ext cx="7427495" cy="4951663"/>
          </a:xfrm>
          <a:prstGeom prst="rect">
            <a:avLst/>
          </a:prstGeom>
        </p:spPr>
      </p:pic>
      <p:sp>
        <p:nvSpPr>
          <p:cNvPr id="5" name="CuadroTexto 4">
            <a:extLst>
              <a:ext uri="{FF2B5EF4-FFF2-40B4-BE49-F238E27FC236}">
                <a16:creationId xmlns:a16="http://schemas.microsoft.com/office/drawing/2014/main" id="{EF52C290-32FD-44D4-847D-1994D8A12562}"/>
              </a:ext>
            </a:extLst>
          </p:cNvPr>
          <p:cNvSpPr txBox="1"/>
          <p:nvPr/>
        </p:nvSpPr>
        <p:spPr>
          <a:xfrm>
            <a:off x="1" y="6452574"/>
            <a:ext cx="12191998" cy="400110"/>
          </a:xfrm>
          <a:prstGeom prst="rect">
            <a:avLst/>
          </a:prstGeom>
          <a:noFill/>
        </p:spPr>
        <p:txBody>
          <a:bodyPr wrap="square" rtlCol="0">
            <a:spAutoFit/>
          </a:bodyPr>
          <a:lstStyle/>
          <a:p>
            <a:pPr algn="ctr"/>
            <a:r>
              <a:rPr lang="es-VE" sz="2000" b="1" dirty="0" err="1">
                <a:solidFill>
                  <a:srgbClr val="FF0000"/>
                </a:solidFill>
              </a:rPr>
              <a:t>Presented</a:t>
            </a:r>
            <a:r>
              <a:rPr lang="es-VE" sz="2000" b="1" dirty="0">
                <a:solidFill>
                  <a:srgbClr val="FF0000"/>
                </a:solidFill>
              </a:rPr>
              <a:t> at </a:t>
            </a:r>
            <a:r>
              <a:rPr lang="es-VE" sz="2000" b="1" dirty="0" err="1">
                <a:solidFill>
                  <a:srgbClr val="FF0000"/>
                </a:solidFill>
              </a:rPr>
              <a:t>the</a:t>
            </a:r>
            <a:r>
              <a:rPr lang="es-VE" sz="2000" b="1" dirty="0">
                <a:solidFill>
                  <a:srgbClr val="FF0000"/>
                </a:solidFill>
              </a:rPr>
              <a:t> 22nd International AIDS </a:t>
            </a:r>
            <a:r>
              <a:rPr lang="es-VE" sz="2000" b="1" dirty="0" err="1">
                <a:solidFill>
                  <a:srgbClr val="FF0000"/>
                </a:solidFill>
              </a:rPr>
              <a:t>Conference</a:t>
            </a:r>
            <a:r>
              <a:rPr lang="es-VE" sz="2000" b="1" dirty="0">
                <a:solidFill>
                  <a:srgbClr val="FF0000"/>
                </a:solidFill>
              </a:rPr>
              <a:t> – </a:t>
            </a:r>
            <a:r>
              <a:rPr lang="es-VE" sz="2000" b="1" dirty="0" err="1">
                <a:solidFill>
                  <a:srgbClr val="FF0000"/>
                </a:solidFill>
              </a:rPr>
              <a:t>Amsterdam</a:t>
            </a:r>
            <a:r>
              <a:rPr lang="es-VE" sz="2000" b="1" dirty="0">
                <a:solidFill>
                  <a:srgbClr val="FF0000"/>
                </a:solidFill>
              </a:rPr>
              <a:t>, </a:t>
            </a:r>
            <a:r>
              <a:rPr lang="es-VE" sz="2000" b="1" dirty="0" err="1">
                <a:solidFill>
                  <a:srgbClr val="FF0000"/>
                </a:solidFill>
              </a:rPr>
              <a:t>the</a:t>
            </a:r>
            <a:r>
              <a:rPr lang="es-VE" sz="2000" b="1" dirty="0">
                <a:solidFill>
                  <a:srgbClr val="FF0000"/>
                </a:solidFill>
              </a:rPr>
              <a:t> </a:t>
            </a:r>
            <a:r>
              <a:rPr lang="es-VE" sz="2000" b="1" dirty="0" err="1">
                <a:solidFill>
                  <a:srgbClr val="FF0000"/>
                </a:solidFill>
              </a:rPr>
              <a:t>Netherlands</a:t>
            </a:r>
            <a:r>
              <a:rPr lang="es-VE" sz="2000" b="1" dirty="0">
                <a:solidFill>
                  <a:srgbClr val="FF0000"/>
                </a:solidFill>
              </a:rPr>
              <a:t>. </a:t>
            </a:r>
            <a:r>
              <a:rPr lang="es-VE" sz="2000" b="1" dirty="0" err="1">
                <a:solidFill>
                  <a:srgbClr val="FF0000"/>
                </a:solidFill>
              </a:rPr>
              <a:t>July</a:t>
            </a:r>
            <a:r>
              <a:rPr lang="es-VE" sz="2000" b="1" dirty="0">
                <a:solidFill>
                  <a:srgbClr val="FF0000"/>
                </a:solidFill>
              </a:rPr>
              <a:t>, 24 2018</a:t>
            </a:r>
          </a:p>
        </p:txBody>
      </p:sp>
      <p:sp>
        <p:nvSpPr>
          <p:cNvPr id="8" name="CuadroTexto 7">
            <a:extLst>
              <a:ext uri="{FF2B5EF4-FFF2-40B4-BE49-F238E27FC236}">
                <a16:creationId xmlns:a16="http://schemas.microsoft.com/office/drawing/2014/main" id="{8326E4C2-7B8A-420C-B20F-DEFEDD7DE6B6}"/>
              </a:ext>
            </a:extLst>
          </p:cNvPr>
          <p:cNvSpPr txBox="1"/>
          <p:nvPr/>
        </p:nvSpPr>
        <p:spPr>
          <a:xfrm>
            <a:off x="3513219" y="6129057"/>
            <a:ext cx="5858399" cy="400110"/>
          </a:xfrm>
          <a:prstGeom prst="rect">
            <a:avLst/>
          </a:prstGeom>
          <a:noFill/>
        </p:spPr>
        <p:txBody>
          <a:bodyPr wrap="none" rtlCol="0">
            <a:spAutoFit/>
          </a:bodyPr>
          <a:lstStyle/>
          <a:p>
            <a:r>
              <a:rPr lang="es-VE" sz="2000" b="1" dirty="0">
                <a:solidFill>
                  <a:srgbClr val="FF0000"/>
                </a:solidFill>
              </a:rPr>
              <a:t>#AIDS2018 | @</a:t>
            </a:r>
            <a:r>
              <a:rPr lang="es-VE" sz="2000" b="1" dirty="0" err="1">
                <a:solidFill>
                  <a:srgbClr val="FF0000"/>
                </a:solidFill>
              </a:rPr>
              <a:t>AIDS_conference</a:t>
            </a:r>
            <a:r>
              <a:rPr lang="es-VE" sz="2000" b="1" dirty="0">
                <a:solidFill>
                  <a:srgbClr val="FF0000"/>
                </a:solidFill>
              </a:rPr>
              <a:t> | www.aids2018.org</a:t>
            </a:r>
          </a:p>
        </p:txBody>
      </p:sp>
      <p:pic>
        <p:nvPicPr>
          <p:cNvPr id="10" name="Imagen 9">
            <a:extLst>
              <a:ext uri="{FF2B5EF4-FFF2-40B4-BE49-F238E27FC236}">
                <a16:creationId xmlns:a16="http://schemas.microsoft.com/office/drawing/2014/main" id="{6850FB59-4FF5-432B-A12F-45E08D827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090" y="5122300"/>
            <a:ext cx="1678131" cy="839066"/>
          </a:xfrm>
          <a:prstGeom prst="rect">
            <a:avLst/>
          </a:prstGeom>
        </p:spPr>
      </p:pic>
      <p:pic>
        <p:nvPicPr>
          <p:cNvPr id="12" name="Imagen 11">
            <a:extLst>
              <a:ext uri="{FF2B5EF4-FFF2-40B4-BE49-F238E27FC236}">
                <a16:creationId xmlns:a16="http://schemas.microsoft.com/office/drawing/2014/main" id="{F4AD0B7C-C811-42A8-AF14-1AE5ED62B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880" y="4957285"/>
            <a:ext cx="1949703" cy="1269411"/>
          </a:xfrm>
          <a:prstGeom prst="rect">
            <a:avLst/>
          </a:prstGeom>
        </p:spPr>
      </p:pic>
    </p:spTree>
    <p:extLst>
      <p:ext uri="{BB962C8B-B14F-4D97-AF65-F5344CB8AC3E}">
        <p14:creationId xmlns:p14="http://schemas.microsoft.com/office/powerpoint/2010/main" val="402664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4478E-ED3E-46E5-B6B9-8C09CBFA4BC2}"/>
              </a:ext>
            </a:extLst>
          </p:cNvPr>
          <p:cNvSpPr>
            <a:spLocks noGrp="1"/>
          </p:cNvSpPr>
          <p:nvPr>
            <p:ph type="title"/>
          </p:nvPr>
        </p:nvSpPr>
        <p:spPr>
          <a:xfrm>
            <a:off x="0" y="-21091"/>
            <a:ext cx="12192000" cy="696060"/>
          </a:xfrm>
          <a:solidFill>
            <a:schemeClr val="tx1"/>
          </a:solidFill>
        </p:spPr>
        <p:txBody>
          <a:bodyPr>
            <a:noAutofit/>
          </a:bodyPr>
          <a:lstStyle/>
          <a:p>
            <a:pPr marL="360363"/>
            <a:r>
              <a:rPr lang="es-VE" sz="3200" b="1" dirty="0">
                <a:solidFill>
                  <a:schemeClr val="bg1"/>
                </a:solidFill>
                <a:latin typeface="+mn-lt"/>
              </a:rPr>
              <a:t>Venezuela sufre Emergencia humanitaria compleja                     </a:t>
            </a:r>
          </a:p>
        </p:txBody>
      </p:sp>
      <p:sp>
        <p:nvSpPr>
          <p:cNvPr id="3" name="Marcador de contenido 2">
            <a:extLst>
              <a:ext uri="{FF2B5EF4-FFF2-40B4-BE49-F238E27FC236}">
                <a16:creationId xmlns:a16="http://schemas.microsoft.com/office/drawing/2014/main" id="{497F340D-EBB3-4F44-929E-B19D665ED29F}"/>
              </a:ext>
            </a:extLst>
          </p:cNvPr>
          <p:cNvSpPr>
            <a:spLocks noGrp="1"/>
          </p:cNvSpPr>
          <p:nvPr>
            <p:ph idx="1"/>
          </p:nvPr>
        </p:nvSpPr>
        <p:spPr>
          <a:xfrm>
            <a:off x="325582" y="1108796"/>
            <a:ext cx="5964382" cy="3633887"/>
          </a:xfrm>
        </p:spPr>
        <p:txBody>
          <a:bodyPr>
            <a:noAutofit/>
          </a:bodyPr>
          <a:lstStyle/>
          <a:p>
            <a:pPr marL="0" indent="0">
              <a:buNone/>
            </a:pPr>
            <a:r>
              <a:rPr lang="es-ES" sz="2200" dirty="0"/>
              <a:t>“Una </a:t>
            </a:r>
            <a:r>
              <a:rPr lang="es-ES" sz="2200" b="1" dirty="0">
                <a:solidFill>
                  <a:srgbClr val="FF0000"/>
                </a:solidFill>
              </a:rPr>
              <a:t>emergencia compleja es una crisis humanitaria grave </a:t>
            </a:r>
            <a:r>
              <a:rPr lang="es-ES" sz="2200" dirty="0"/>
              <a:t>que suele ser el resultado de una combinación de inestabilidad política, conflictos y violencia, desigualdades sociales y una pobreza subyacente. </a:t>
            </a:r>
          </a:p>
          <a:p>
            <a:pPr marL="0" indent="0">
              <a:buNone/>
            </a:pPr>
            <a:r>
              <a:rPr lang="es-ES" sz="2200" dirty="0"/>
              <a:t>Las emergencias complejas son fundamentalmente de carácter político y pueden hacer mella en la estabilidad cultural, civil, política y económica de las sociedades, sobre todo cuando se ven agravadas por peligros naturales y enfermedades como el VIH/SIDA, los cuales menoscaban los medios de vida y acentúan la pobreza.” </a:t>
            </a:r>
            <a:endParaRPr lang="es-VE" sz="2200" dirty="0"/>
          </a:p>
        </p:txBody>
      </p:sp>
      <p:sp>
        <p:nvSpPr>
          <p:cNvPr id="4" name="Rectángulo 3">
            <a:extLst>
              <a:ext uri="{FF2B5EF4-FFF2-40B4-BE49-F238E27FC236}">
                <a16:creationId xmlns:a16="http://schemas.microsoft.com/office/drawing/2014/main" id="{C70949B2-FAB1-409C-8AA3-281632217F55}"/>
              </a:ext>
            </a:extLst>
          </p:cNvPr>
          <p:cNvSpPr/>
          <p:nvPr/>
        </p:nvSpPr>
        <p:spPr>
          <a:xfrm>
            <a:off x="516080" y="6308209"/>
            <a:ext cx="1114598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1800" b="0" i="0" u="none" strike="noStrike" kern="1200" cap="none" spc="0" normalizeH="0" baseline="0" noProof="0" dirty="0">
                <a:ln>
                  <a:noFill/>
                </a:ln>
                <a:solidFill>
                  <a:prstClr val="black"/>
                </a:solidFill>
                <a:effectLst/>
                <a:uLnTx/>
                <a:uFillTx/>
                <a:latin typeface="Calibri" panose="020F0502020204030204"/>
                <a:ea typeface="+mn-ea"/>
                <a:cs typeface="+mn-cs"/>
              </a:rPr>
              <a:t>Fuente: FAO, </a:t>
            </a:r>
            <a:r>
              <a:rPr kumimoji="0" lang="es-V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http://www.fao.org/emergencies/tipos-de-peligros-y-de-emergencias/emergencias-complejas/es/</a:t>
            </a:r>
            <a:r>
              <a:rPr kumimoji="0" lang="es-V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ángulo 4">
            <a:extLst>
              <a:ext uri="{FF2B5EF4-FFF2-40B4-BE49-F238E27FC236}">
                <a16:creationId xmlns:a16="http://schemas.microsoft.com/office/drawing/2014/main" id="{7C2B43EE-5B6F-4FB0-A1D6-622CB64DC26D}"/>
              </a:ext>
            </a:extLst>
          </p:cNvPr>
          <p:cNvSpPr/>
          <p:nvPr/>
        </p:nvSpPr>
        <p:spPr>
          <a:xfrm>
            <a:off x="6411190" y="1031908"/>
            <a:ext cx="5250873"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 complex emergency is a major humanitarian crisis that is often the result of a combination of political instability, conflict and violence, social inequities and underlying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Complex emergencies are essentially political in nature and can erode the cultural, civil, political and economic stability of societies, particularly when exacerbated by natural hazards and diseases such as HIV and AIDS, which further undermine livelihoods and worsen poverty. </a:t>
            </a:r>
            <a:endParaRPr kumimoji="0" lang="es-VE"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02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98FDBCC2-F6AC-4E0F-8B5A-8A19CA5F9963}"/>
              </a:ext>
            </a:extLst>
          </p:cNvPr>
          <p:cNvSpPr txBox="1"/>
          <p:nvPr/>
        </p:nvSpPr>
        <p:spPr>
          <a:xfrm>
            <a:off x="189067" y="3336426"/>
            <a:ext cx="12002933" cy="2492990"/>
          </a:xfrm>
          <a:prstGeom prst="rect">
            <a:avLst/>
          </a:prstGeom>
          <a:noFill/>
          <a:ln>
            <a:noFill/>
          </a:ln>
        </p:spPr>
        <p:txBody>
          <a:bodyPr wrap="square" rtlCol="0">
            <a:spAutoFit/>
          </a:bodyPr>
          <a:lstStyle/>
          <a:p>
            <a:r>
              <a:rPr lang="es-VE" sz="2400" b="1" dirty="0">
                <a:solidFill>
                  <a:srgbClr val="FF0000"/>
                </a:solidFill>
              </a:rPr>
              <a:t>Crisis política</a:t>
            </a:r>
          </a:p>
          <a:p>
            <a:pPr marL="342900" indent="-342900">
              <a:buFont typeface="Arial" panose="020B0604020202020204" pitchFamily="34" charset="0"/>
              <a:buChar char="•"/>
            </a:pPr>
            <a:r>
              <a:rPr lang="es-VE" sz="2200" dirty="0"/>
              <a:t>Ruptura del orden constitucional;</a:t>
            </a:r>
          </a:p>
          <a:p>
            <a:pPr marL="342900" indent="-342900">
              <a:buFont typeface="Arial" panose="020B0604020202020204" pitchFamily="34" charset="0"/>
              <a:buChar char="•"/>
            </a:pPr>
            <a:r>
              <a:rPr lang="es-VE" sz="2200" dirty="0"/>
              <a:t>Crisis de las instituciones públicas;</a:t>
            </a:r>
          </a:p>
          <a:p>
            <a:pPr marL="342900" indent="-342900">
              <a:buFont typeface="Arial" panose="020B0604020202020204" pitchFamily="34" charset="0"/>
              <a:buChar char="•"/>
            </a:pPr>
            <a:r>
              <a:rPr lang="es-VE" sz="2200" dirty="0"/>
              <a:t>Poder Ejecutivo usurpa funciones de Poderes Legislativo, Judicial, Ciudadano y Electoral;</a:t>
            </a:r>
          </a:p>
          <a:p>
            <a:pPr marL="342900" indent="-342900">
              <a:buFont typeface="Arial" panose="020B0604020202020204" pitchFamily="34" charset="0"/>
              <a:buChar char="•"/>
            </a:pPr>
            <a:r>
              <a:rPr lang="es-VE" sz="2200" dirty="0"/>
              <a:t>Pérdida de independencia de los Poderes públicos por responder a los intereses del Poder Ejecutivo;</a:t>
            </a:r>
          </a:p>
          <a:p>
            <a:pPr marL="342900" indent="-342900">
              <a:buFont typeface="Arial" panose="020B0604020202020204" pitchFamily="34" charset="0"/>
              <a:buChar char="•"/>
            </a:pPr>
            <a:r>
              <a:rPr lang="es-VE" sz="2200" dirty="0"/>
              <a:t>Anulación de las decisiones del pueblo en procesos electorales;</a:t>
            </a:r>
          </a:p>
          <a:p>
            <a:pPr marL="342900" indent="-342900">
              <a:buFont typeface="Arial" panose="020B0604020202020204" pitchFamily="34" charset="0"/>
              <a:buChar char="•"/>
            </a:pPr>
            <a:r>
              <a:rPr lang="es-VE" sz="2200" dirty="0"/>
              <a:t>Militarización.</a:t>
            </a:r>
          </a:p>
        </p:txBody>
      </p:sp>
      <p:sp>
        <p:nvSpPr>
          <p:cNvPr id="21" name="CuadroTexto 20">
            <a:extLst>
              <a:ext uri="{FF2B5EF4-FFF2-40B4-BE49-F238E27FC236}">
                <a16:creationId xmlns:a16="http://schemas.microsoft.com/office/drawing/2014/main" id="{D5DBD87C-1A46-464A-AF99-E68B6E917ECA}"/>
              </a:ext>
            </a:extLst>
          </p:cNvPr>
          <p:cNvSpPr txBox="1"/>
          <p:nvPr/>
        </p:nvSpPr>
        <p:spPr>
          <a:xfrm>
            <a:off x="6914146" y="128827"/>
            <a:ext cx="5309939" cy="4185761"/>
          </a:xfrm>
          <a:prstGeom prst="rect">
            <a:avLst/>
          </a:prstGeom>
          <a:noFill/>
          <a:ln>
            <a:noFill/>
          </a:ln>
        </p:spPr>
        <p:txBody>
          <a:bodyPr wrap="square" rtlCol="0">
            <a:spAutoFit/>
          </a:bodyPr>
          <a:lstStyle/>
          <a:p>
            <a:r>
              <a:rPr lang="es-ES" sz="2400" b="1" dirty="0">
                <a:solidFill>
                  <a:srgbClr val="FF0000"/>
                </a:solidFill>
              </a:rPr>
              <a:t>Crisis económica y social</a:t>
            </a:r>
          </a:p>
          <a:p>
            <a:pPr marL="342900" indent="-342900">
              <a:buFont typeface="Arial" panose="020B0604020202020204" pitchFamily="34" charset="0"/>
              <a:buChar char="•"/>
            </a:pPr>
            <a:r>
              <a:rPr lang="es-ES" sz="2200" dirty="0"/>
              <a:t>Pobreza aumentó desde 81,8% en 2016 hasta 87% en 2017 (*);</a:t>
            </a:r>
          </a:p>
          <a:p>
            <a:pPr marL="342900" indent="-342900">
              <a:buFont typeface="Arial" panose="020B0604020202020204" pitchFamily="34" charset="0"/>
              <a:buChar char="•"/>
            </a:pPr>
            <a:r>
              <a:rPr lang="es-VE" sz="2200" dirty="0"/>
              <a:t>Desabastecimiento de alimentos, medicinas e insumos médicos;</a:t>
            </a:r>
          </a:p>
          <a:p>
            <a:pPr marL="342900" indent="-342900">
              <a:buFont typeface="Arial" panose="020B0604020202020204" pitchFamily="34" charset="0"/>
              <a:buChar char="•"/>
            </a:pPr>
            <a:r>
              <a:rPr lang="es-VE" sz="2200" dirty="0"/>
              <a:t>Inflación superó el 2.400% en el 2017, según FMI**;</a:t>
            </a:r>
          </a:p>
          <a:p>
            <a:pPr marL="342900" indent="-342900">
              <a:buFont typeface="Arial" panose="020B0604020202020204" pitchFamily="34" charset="0"/>
              <a:buChar char="•"/>
            </a:pPr>
            <a:r>
              <a:rPr lang="es-ES" sz="2200" dirty="0"/>
              <a:t>Pérdida de 11 kilos de peso en más de la mitad de la población; </a:t>
            </a:r>
          </a:p>
          <a:p>
            <a:pPr marL="342900" indent="-342900">
              <a:buFont typeface="Arial" panose="020B0604020202020204" pitchFamily="34" charset="0"/>
              <a:buChar char="•"/>
            </a:pPr>
            <a:r>
              <a:rPr lang="es-ES" sz="2200" dirty="0"/>
              <a:t>Desempleo de 9%; </a:t>
            </a:r>
          </a:p>
          <a:p>
            <a:pPr marL="342900" indent="-342900">
              <a:buFont typeface="Arial" panose="020B0604020202020204" pitchFamily="34" charset="0"/>
              <a:buChar char="•"/>
            </a:pPr>
            <a:r>
              <a:rPr lang="es-ES" sz="2200" dirty="0"/>
              <a:t>Aumento del 30% en la mortalidad materna.</a:t>
            </a:r>
            <a:endParaRPr lang="es-VE" sz="2200" dirty="0"/>
          </a:p>
        </p:txBody>
      </p:sp>
      <p:sp>
        <p:nvSpPr>
          <p:cNvPr id="24" name="Rectángulo 23">
            <a:extLst>
              <a:ext uri="{FF2B5EF4-FFF2-40B4-BE49-F238E27FC236}">
                <a16:creationId xmlns:a16="http://schemas.microsoft.com/office/drawing/2014/main" id="{E79D0596-AEF6-494F-9AD6-7463D0231713}"/>
              </a:ext>
            </a:extLst>
          </p:cNvPr>
          <p:cNvSpPr/>
          <p:nvPr/>
        </p:nvSpPr>
        <p:spPr>
          <a:xfrm>
            <a:off x="96254" y="6468341"/>
            <a:ext cx="11951369" cy="338554"/>
          </a:xfrm>
          <a:prstGeom prst="rect">
            <a:avLst/>
          </a:prstGeom>
        </p:spPr>
        <p:txBody>
          <a:bodyPr wrap="square">
            <a:spAutoFit/>
          </a:bodyPr>
          <a:lstStyle/>
          <a:p>
            <a:r>
              <a:rPr lang="es-VE" sz="1600" dirty="0"/>
              <a:t>(**) Fondo Monetario Internacional. Disponible en  </a:t>
            </a:r>
            <a:r>
              <a:rPr lang="es-VE" sz="1600" dirty="0">
                <a:hlinkClick r:id="rId2"/>
              </a:rPr>
              <a:t>https://elpais.com/economia/2018/01/25/actualidad/1516888617_768999.html</a:t>
            </a:r>
            <a:r>
              <a:rPr lang="es-VE" sz="1600" dirty="0"/>
              <a:t> </a:t>
            </a:r>
          </a:p>
        </p:txBody>
      </p:sp>
      <p:sp>
        <p:nvSpPr>
          <p:cNvPr id="25" name="Rectángulo 24">
            <a:extLst>
              <a:ext uri="{FF2B5EF4-FFF2-40B4-BE49-F238E27FC236}">
                <a16:creationId xmlns:a16="http://schemas.microsoft.com/office/drawing/2014/main" id="{1952E2CB-38C3-483B-8525-13661B76D1A2}"/>
              </a:ext>
            </a:extLst>
          </p:cNvPr>
          <p:cNvSpPr/>
          <p:nvPr/>
        </p:nvSpPr>
        <p:spPr>
          <a:xfrm>
            <a:off x="160422" y="6086794"/>
            <a:ext cx="11852823" cy="338554"/>
          </a:xfrm>
          <a:prstGeom prst="rect">
            <a:avLst/>
          </a:prstGeom>
        </p:spPr>
        <p:txBody>
          <a:bodyPr wrap="square">
            <a:spAutoFit/>
          </a:bodyPr>
          <a:lstStyle/>
          <a:p>
            <a:r>
              <a:rPr lang="es-VE" sz="1600" dirty="0"/>
              <a:t>(*) ENCOVI, 2017, </a:t>
            </a:r>
            <a:r>
              <a:rPr lang="es-VE" sz="1600" dirty="0">
                <a:hlinkClick r:id="rId3"/>
              </a:rPr>
              <a:t>http://elucabista.com/2018/02/21/resultados-encovi-2017-radiografia-la-crisis-venezolana/</a:t>
            </a:r>
            <a:r>
              <a:rPr lang="es-VE" sz="1600" dirty="0"/>
              <a:t> </a:t>
            </a:r>
          </a:p>
        </p:txBody>
      </p:sp>
      <p:pic>
        <p:nvPicPr>
          <p:cNvPr id="36" name="Imagen 35">
            <a:extLst>
              <a:ext uri="{FF2B5EF4-FFF2-40B4-BE49-F238E27FC236}">
                <a16:creationId xmlns:a16="http://schemas.microsoft.com/office/drawing/2014/main" id="{6A31543E-8CF1-4A7B-A5F7-9E3144326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6042"/>
            <a:ext cx="6914147" cy="3313029"/>
          </a:xfrm>
          <a:prstGeom prst="rect">
            <a:avLst/>
          </a:prstGeom>
        </p:spPr>
      </p:pic>
      <p:cxnSp>
        <p:nvCxnSpPr>
          <p:cNvPr id="38" name="Conector recto 37">
            <a:extLst>
              <a:ext uri="{FF2B5EF4-FFF2-40B4-BE49-F238E27FC236}">
                <a16:creationId xmlns:a16="http://schemas.microsoft.com/office/drawing/2014/main" id="{DF61AF3B-8708-42BD-9357-8450C385C487}"/>
              </a:ext>
            </a:extLst>
          </p:cNvPr>
          <p:cNvCxnSpPr>
            <a:cxnSpLocks/>
          </p:cNvCxnSpPr>
          <p:nvPr/>
        </p:nvCxnSpPr>
        <p:spPr>
          <a:xfrm>
            <a:off x="6882059" y="4314588"/>
            <a:ext cx="29677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3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44FEC-427C-41A0-AD49-AFC1E5344068}"/>
              </a:ext>
            </a:extLst>
          </p:cNvPr>
          <p:cNvPicPr>
            <a:picLocks noChangeAspect="1"/>
          </p:cNvPicPr>
          <p:nvPr/>
        </p:nvPicPr>
        <p:blipFill>
          <a:blip r:embed="rId2"/>
          <a:stretch>
            <a:fillRect/>
          </a:stretch>
        </p:blipFill>
        <p:spPr>
          <a:xfrm>
            <a:off x="3911026" y="0"/>
            <a:ext cx="8284221" cy="6858000"/>
          </a:xfrm>
          <a:prstGeom prst="rect">
            <a:avLst/>
          </a:prstGeom>
        </p:spPr>
      </p:pic>
      <p:sp>
        <p:nvSpPr>
          <p:cNvPr id="5" name="CuadroTexto 4">
            <a:extLst>
              <a:ext uri="{FF2B5EF4-FFF2-40B4-BE49-F238E27FC236}">
                <a16:creationId xmlns:a16="http://schemas.microsoft.com/office/drawing/2014/main" id="{CB071675-8391-41A3-9348-E480DBCE3616}"/>
              </a:ext>
            </a:extLst>
          </p:cNvPr>
          <p:cNvSpPr txBox="1"/>
          <p:nvPr/>
        </p:nvSpPr>
        <p:spPr>
          <a:xfrm>
            <a:off x="0" y="1"/>
            <a:ext cx="3911026" cy="6863417"/>
          </a:xfrm>
          <a:prstGeom prst="rect">
            <a:avLst/>
          </a:prstGeom>
          <a:solidFill>
            <a:schemeClr val="tx1"/>
          </a:solidFill>
        </p:spPr>
        <p:txBody>
          <a:bodyPr wrap="square" rtlCol="0">
            <a:spAutoFit/>
          </a:bodyPr>
          <a:lstStyle/>
          <a:p>
            <a:endParaRPr lang="es-VE" dirty="0">
              <a:solidFill>
                <a:schemeClr val="bg1"/>
              </a:solidFill>
            </a:endParaRPr>
          </a:p>
          <a:p>
            <a:endParaRPr lang="es-VE" dirty="0">
              <a:solidFill>
                <a:schemeClr val="bg1"/>
              </a:solidFill>
            </a:endParaRPr>
          </a:p>
          <a:p>
            <a:pPr marL="273050"/>
            <a:endParaRPr lang="es-VE" sz="2800" b="1" dirty="0">
              <a:solidFill>
                <a:schemeClr val="bg1"/>
              </a:solidFill>
            </a:endParaRPr>
          </a:p>
          <a:p>
            <a:pPr marL="273050"/>
            <a:r>
              <a:rPr lang="es-VE" sz="2800" b="1" dirty="0">
                <a:solidFill>
                  <a:schemeClr val="bg1"/>
                </a:solidFill>
              </a:rPr>
              <a:t>Incapacidad del gobierno en garantizar el acceso a las medicinas a la población venezolana, entre ellas 80 mil personas con VIH</a:t>
            </a:r>
          </a:p>
          <a:p>
            <a:endParaRPr lang="es-VE" dirty="0">
              <a:solidFill>
                <a:schemeClr val="bg1"/>
              </a:solidFill>
            </a:endParaRPr>
          </a:p>
          <a:p>
            <a:endParaRPr lang="es-VE" dirty="0">
              <a:solidFill>
                <a:schemeClr val="bg1"/>
              </a:solidFill>
            </a:endParaRPr>
          </a:p>
          <a:p>
            <a:endParaRPr lang="es-VE" dirty="0">
              <a:solidFill>
                <a:schemeClr val="bg1"/>
              </a:solidFill>
            </a:endParaRPr>
          </a:p>
          <a:p>
            <a:endParaRPr lang="es-VE" dirty="0">
              <a:solidFill>
                <a:schemeClr val="bg1"/>
              </a:solidFill>
            </a:endParaRPr>
          </a:p>
          <a:p>
            <a:endParaRPr lang="es-VE" dirty="0">
              <a:solidFill>
                <a:schemeClr val="bg1"/>
              </a:solidFill>
            </a:endParaRPr>
          </a:p>
          <a:p>
            <a:endParaRPr lang="es-VE" dirty="0">
              <a:solidFill>
                <a:schemeClr val="bg1"/>
              </a:solidFill>
            </a:endParaRPr>
          </a:p>
          <a:p>
            <a:endParaRPr lang="es-VE" dirty="0">
              <a:solidFill>
                <a:schemeClr val="bg1"/>
              </a:solidFill>
            </a:endParaRPr>
          </a:p>
          <a:p>
            <a:endParaRPr lang="es-VE" dirty="0">
              <a:solidFill>
                <a:schemeClr val="bg1"/>
              </a:solidFill>
            </a:endParaRPr>
          </a:p>
          <a:p>
            <a:endParaRPr lang="es-VE" dirty="0">
              <a:solidFill>
                <a:schemeClr val="bg1"/>
              </a:solidFill>
            </a:endParaRPr>
          </a:p>
          <a:p>
            <a:endParaRPr lang="es-VE" dirty="0">
              <a:solidFill>
                <a:schemeClr val="bg1"/>
              </a:solidFill>
            </a:endParaRPr>
          </a:p>
        </p:txBody>
      </p:sp>
    </p:spTree>
    <p:extLst>
      <p:ext uri="{BB962C8B-B14F-4D97-AF65-F5344CB8AC3E}">
        <p14:creationId xmlns:p14="http://schemas.microsoft.com/office/powerpoint/2010/main" val="160122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63DB6-172C-4600-82EC-BB6999A97C17}"/>
              </a:ext>
            </a:extLst>
          </p:cNvPr>
          <p:cNvSpPr>
            <a:spLocks noGrp="1"/>
          </p:cNvSpPr>
          <p:nvPr>
            <p:ph type="title"/>
          </p:nvPr>
        </p:nvSpPr>
        <p:spPr>
          <a:xfrm>
            <a:off x="0" y="-13617"/>
            <a:ext cx="12192000" cy="687385"/>
          </a:xfrm>
          <a:solidFill>
            <a:schemeClr val="tx1"/>
          </a:solidFill>
        </p:spPr>
        <p:txBody>
          <a:bodyPr>
            <a:normAutofit/>
          </a:bodyPr>
          <a:lstStyle/>
          <a:p>
            <a:pPr marL="3224213" indent="-3048000"/>
            <a:r>
              <a:rPr lang="es-VE" sz="3200" b="1" dirty="0">
                <a:solidFill>
                  <a:schemeClr val="bg1"/>
                </a:solidFill>
                <a:latin typeface="+mn-lt"/>
              </a:rPr>
              <a:t>Venezuela: Muertes a causa del SIDA aumentó un 75% desde el 2011 </a:t>
            </a:r>
          </a:p>
        </p:txBody>
      </p:sp>
      <p:pic>
        <p:nvPicPr>
          <p:cNvPr id="4" name="Imagen 3">
            <a:extLst>
              <a:ext uri="{FF2B5EF4-FFF2-40B4-BE49-F238E27FC236}">
                <a16:creationId xmlns:a16="http://schemas.microsoft.com/office/drawing/2014/main" id="{48022B8B-778C-404D-B728-15750D990E33}"/>
              </a:ext>
            </a:extLst>
          </p:cNvPr>
          <p:cNvPicPr>
            <a:picLocks noChangeAspect="1"/>
          </p:cNvPicPr>
          <p:nvPr/>
        </p:nvPicPr>
        <p:blipFill>
          <a:blip r:embed="rId2"/>
          <a:stretch>
            <a:fillRect/>
          </a:stretch>
        </p:blipFill>
        <p:spPr>
          <a:xfrm>
            <a:off x="2456500" y="673768"/>
            <a:ext cx="8016935" cy="4548010"/>
          </a:xfrm>
          <a:prstGeom prst="rect">
            <a:avLst/>
          </a:prstGeom>
        </p:spPr>
      </p:pic>
      <p:sp>
        <p:nvSpPr>
          <p:cNvPr id="6" name="Rectángulo 5">
            <a:extLst>
              <a:ext uri="{FF2B5EF4-FFF2-40B4-BE49-F238E27FC236}">
                <a16:creationId xmlns:a16="http://schemas.microsoft.com/office/drawing/2014/main" id="{5B8BF4D9-5D1E-4AA3-A281-2396E9D6422A}"/>
              </a:ext>
            </a:extLst>
          </p:cNvPr>
          <p:cNvSpPr/>
          <p:nvPr/>
        </p:nvSpPr>
        <p:spPr>
          <a:xfrm>
            <a:off x="256674" y="5086939"/>
            <a:ext cx="11710737" cy="1200329"/>
          </a:xfrm>
          <a:prstGeom prst="rect">
            <a:avLst/>
          </a:prstGeom>
        </p:spPr>
        <p:txBody>
          <a:bodyPr wrap="square">
            <a:spAutoFit/>
          </a:bodyPr>
          <a:lstStyle/>
          <a:p>
            <a:r>
              <a:rPr lang="es-ES" sz="2400" dirty="0"/>
              <a:t>Del total de 120.000 personas con VIH estimadas para el año 2016, el 59% (55% - 67%, equivalente al 71,210 personas en tratamiento) tenían acceso a la TARV, y aproximadamente un 7% presentaba una carga viral suprimida. </a:t>
            </a:r>
          </a:p>
        </p:txBody>
      </p:sp>
      <p:sp>
        <p:nvSpPr>
          <p:cNvPr id="10" name="CuadroTexto 9">
            <a:extLst>
              <a:ext uri="{FF2B5EF4-FFF2-40B4-BE49-F238E27FC236}">
                <a16:creationId xmlns:a16="http://schemas.microsoft.com/office/drawing/2014/main" id="{DF63C32C-DC8F-4EFD-9323-CBF6AF5F1B71}"/>
              </a:ext>
            </a:extLst>
          </p:cNvPr>
          <p:cNvSpPr txBox="1"/>
          <p:nvPr/>
        </p:nvSpPr>
        <p:spPr>
          <a:xfrm>
            <a:off x="256674" y="6360229"/>
            <a:ext cx="7177799" cy="369332"/>
          </a:xfrm>
          <a:prstGeom prst="rect">
            <a:avLst/>
          </a:prstGeom>
          <a:noFill/>
        </p:spPr>
        <p:txBody>
          <a:bodyPr wrap="none" rtlCol="0">
            <a:spAutoFit/>
          </a:bodyPr>
          <a:lstStyle/>
          <a:p>
            <a:r>
              <a:rPr lang="es-VE" dirty="0"/>
              <a:t>Fuente: ONUSIDA, estimados de ONUSIDA 2017, </a:t>
            </a:r>
            <a:r>
              <a:rPr lang="es-VE" dirty="0">
                <a:hlinkClick r:id="rId3"/>
              </a:rPr>
              <a:t>http://aidsinfo.unaids.org</a:t>
            </a:r>
            <a:r>
              <a:rPr lang="es-VE" dirty="0"/>
              <a:t> </a:t>
            </a:r>
          </a:p>
        </p:txBody>
      </p:sp>
    </p:spTree>
    <p:extLst>
      <p:ext uri="{BB962C8B-B14F-4D97-AF65-F5344CB8AC3E}">
        <p14:creationId xmlns:p14="http://schemas.microsoft.com/office/powerpoint/2010/main" val="343391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52184FC-A992-47F2-A97B-97E574810EC6}"/>
              </a:ext>
            </a:extLst>
          </p:cNvPr>
          <p:cNvSpPr>
            <a:spLocks noGrp="1"/>
          </p:cNvSpPr>
          <p:nvPr>
            <p:ph type="subTitle" idx="1"/>
          </p:nvPr>
        </p:nvSpPr>
        <p:spPr>
          <a:xfrm>
            <a:off x="-3726873" y="4945063"/>
            <a:ext cx="2612448" cy="1655762"/>
          </a:xfrm>
        </p:spPr>
        <p:txBody>
          <a:bodyPr/>
          <a:lstStyle/>
          <a:p>
            <a:r>
              <a:rPr lang="es-VE" dirty="0" err="1"/>
              <a:t>mmmmmm</a:t>
            </a:r>
            <a:endParaRPr lang="es-VE" dirty="0"/>
          </a:p>
        </p:txBody>
      </p:sp>
      <p:pic>
        <p:nvPicPr>
          <p:cNvPr id="4" name="Imagen 3">
            <a:extLst>
              <a:ext uri="{FF2B5EF4-FFF2-40B4-BE49-F238E27FC236}">
                <a16:creationId xmlns:a16="http://schemas.microsoft.com/office/drawing/2014/main" id="{AE7AEB37-4550-4CB1-90AD-C36CE2F685B3}"/>
              </a:ext>
            </a:extLst>
          </p:cNvPr>
          <p:cNvPicPr>
            <a:picLocks noChangeAspect="1"/>
          </p:cNvPicPr>
          <p:nvPr/>
        </p:nvPicPr>
        <p:blipFill>
          <a:blip r:embed="rId2"/>
          <a:stretch>
            <a:fillRect/>
          </a:stretch>
        </p:blipFill>
        <p:spPr>
          <a:xfrm>
            <a:off x="132774" y="11348"/>
            <a:ext cx="11944924" cy="6858000"/>
          </a:xfrm>
          <a:prstGeom prst="rect">
            <a:avLst/>
          </a:prstGeom>
          <a:solidFill>
            <a:schemeClr val="tx1"/>
          </a:solidFill>
        </p:spPr>
      </p:pic>
      <p:sp>
        <p:nvSpPr>
          <p:cNvPr id="2" name="Título 1">
            <a:extLst>
              <a:ext uri="{FF2B5EF4-FFF2-40B4-BE49-F238E27FC236}">
                <a16:creationId xmlns:a16="http://schemas.microsoft.com/office/drawing/2014/main" id="{E6A9D106-2D06-4071-B38B-CB0EF3B5E640}"/>
              </a:ext>
            </a:extLst>
          </p:cNvPr>
          <p:cNvSpPr>
            <a:spLocks noGrp="1"/>
          </p:cNvSpPr>
          <p:nvPr>
            <p:ph type="ctrTitle"/>
          </p:nvPr>
        </p:nvSpPr>
        <p:spPr>
          <a:xfrm>
            <a:off x="0" y="5492458"/>
            <a:ext cx="11160868" cy="464720"/>
          </a:xfrm>
        </p:spPr>
        <p:txBody>
          <a:bodyPr>
            <a:noAutofit/>
          </a:bodyPr>
          <a:lstStyle/>
          <a:p>
            <a:r>
              <a:rPr lang="es-VE" sz="3200" b="1" dirty="0">
                <a:solidFill>
                  <a:srgbClr val="FFC000"/>
                </a:solidFill>
                <a:latin typeface="+mn-lt"/>
              </a:rPr>
              <a:t>Protesta frente al Ministerio de Salud de Venezuela 18 abril 2018</a:t>
            </a:r>
          </a:p>
        </p:txBody>
      </p:sp>
    </p:spTree>
    <p:extLst>
      <p:ext uri="{BB962C8B-B14F-4D97-AF65-F5344CB8AC3E}">
        <p14:creationId xmlns:p14="http://schemas.microsoft.com/office/powerpoint/2010/main" val="240193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1B497-0211-40FC-BDD2-E57C8C4E07C3}"/>
              </a:ext>
            </a:extLst>
          </p:cNvPr>
          <p:cNvSpPr>
            <a:spLocks noGrp="1"/>
          </p:cNvSpPr>
          <p:nvPr>
            <p:ph type="title"/>
          </p:nvPr>
        </p:nvSpPr>
        <p:spPr>
          <a:xfrm>
            <a:off x="-2338" y="-6767"/>
            <a:ext cx="6082295" cy="6864767"/>
          </a:xfrm>
          <a:solidFill>
            <a:schemeClr val="tx1"/>
          </a:solidFill>
        </p:spPr>
        <p:txBody>
          <a:bodyPr>
            <a:normAutofit fontScale="90000"/>
          </a:bodyPr>
          <a:lstStyle/>
          <a:p>
            <a:pPr marL="352425"/>
            <a:br>
              <a:rPr lang="es-VE" sz="3200" b="1" dirty="0">
                <a:solidFill>
                  <a:schemeClr val="bg1"/>
                </a:solidFill>
                <a:latin typeface="+mn-lt"/>
              </a:rPr>
            </a:br>
            <a:br>
              <a:rPr lang="es-VE" sz="3200" b="1" dirty="0">
                <a:solidFill>
                  <a:schemeClr val="bg1"/>
                </a:solidFill>
                <a:latin typeface="+mn-lt"/>
              </a:rPr>
            </a:br>
            <a:br>
              <a:rPr lang="es-VE" sz="3200" b="1" dirty="0">
                <a:solidFill>
                  <a:schemeClr val="bg1"/>
                </a:solidFill>
                <a:latin typeface="+mn-lt"/>
              </a:rPr>
            </a:br>
            <a:br>
              <a:rPr lang="es-VE" sz="3200" b="1" dirty="0">
                <a:solidFill>
                  <a:schemeClr val="bg1"/>
                </a:solidFill>
                <a:latin typeface="+mn-lt"/>
              </a:rPr>
            </a:br>
            <a:br>
              <a:rPr lang="es-VE" sz="3200" b="1" dirty="0">
                <a:solidFill>
                  <a:schemeClr val="bg1"/>
                </a:solidFill>
                <a:latin typeface="+mn-lt"/>
              </a:rPr>
            </a:br>
            <a:br>
              <a:rPr lang="es-VE" sz="3200" b="1" dirty="0">
                <a:solidFill>
                  <a:schemeClr val="bg1"/>
                </a:solidFill>
                <a:latin typeface="+mn-lt"/>
              </a:rPr>
            </a:br>
            <a:br>
              <a:rPr lang="es-VE" sz="3200" b="1" dirty="0">
                <a:solidFill>
                  <a:schemeClr val="bg1"/>
                </a:solidFill>
                <a:latin typeface="+mn-lt"/>
              </a:rPr>
            </a:br>
            <a:br>
              <a:rPr lang="es-VE" sz="3200" b="1" dirty="0">
                <a:solidFill>
                  <a:schemeClr val="bg1"/>
                </a:solidFill>
                <a:latin typeface="+mn-lt"/>
              </a:rPr>
            </a:br>
            <a:br>
              <a:rPr lang="es-VE" sz="3200" b="1" dirty="0">
                <a:solidFill>
                  <a:schemeClr val="bg1"/>
                </a:solidFill>
                <a:latin typeface="+mn-lt"/>
              </a:rPr>
            </a:br>
            <a:br>
              <a:rPr lang="es-VE" sz="900" b="1" dirty="0">
                <a:solidFill>
                  <a:schemeClr val="bg1"/>
                </a:solidFill>
                <a:latin typeface="+mn-lt"/>
              </a:rPr>
            </a:br>
            <a:br>
              <a:rPr lang="es-VE" sz="900" b="1" dirty="0">
                <a:solidFill>
                  <a:schemeClr val="bg1"/>
                </a:solidFill>
                <a:latin typeface="+mn-lt"/>
              </a:rPr>
            </a:br>
            <a:r>
              <a:rPr lang="es-VE" sz="3200" b="1" dirty="0">
                <a:solidFill>
                  <a:schemeClr val="bg1"/>
                </a:solidFill>
                <a:latin typeface="+mn-lt"/>
              </a:rPr>
              <a:t>Rol de la Sociedad civil venezolana</a:t>
            </a:r>
            <a:br>
              <a:rPr lang="es-VE" sz="3200" b="1" dirty="0">
                <a:solidFill>
                  <a:schemeClr val="bg1"/>
                </a:solidFill>
                <a:latin typeface="+mn-lt"/>
              </a:rPr>
            </a:br>
            <a:br>
              <a:rPr lang="es-VE" sz="3200" b="1" dirty="0">
                <a:solidFill>
                  <a:schemeClr val="bg1"/>
                </a:solidFill>
                <a:latin typeface="+mn-lt"/>
              </a:rPr>
            </a:br>
            <a:br>
              <a:rPr lang="es-VE" sz="3200" b="1" dirty="0">
                <a:solidFill>
                  <a:schemeClr val="bg1"/>
                </a:solidFill>
                <a:latin typeface="+mn-lt"/>
              </a:rPr>
            </a:br>
            <a:br>
              <a:rPr lang="es-VE" sz="3200" b="1" dirty="0">
                <a:solidFill>
                  <a:schemeClr val="bg1"/>
                </a:solidFill>
                <a:latin typeface="+mn-lt"/>
              </a:rPr>
            </a:br>
            <a:endParaRPr lang="es-VE" sz="3200" b="1" dirty="0">
              <a:solidFill>
                <a:schemeClr val="bg1"/>
              </a:solidFill>
              <a:latin typeface="+mn-lt"/>
            </a:endParaRPr>
          </a:p>
        </p:txBody>
      </p:sp>
      <p:sp>
        <p:nvSpPr>
          <p:cNvPr id="3" name="Marcador de texto 2">
            <a:extLst>
              <a:ext uri="{FF2B5EF4-FFF2-40B4-BE49-F238E27FC236}">
                <a16:creationId xmlns:a16="http://schemas.microsoft.com/office/drawing/2014/main" id="{7D6429CC-B4C5-428F-93E2-E6F0607957D6}"/>
              </a:ext>
            </a:extLst>
          </p:cNvPr>
          <p:cNvSpPr>
            <a:spLocks noGrp="1"/>
          </p:cNvSpPr>
          <p:nvPr>
            <p:ph type="body" idx="1"/>
          </p:nvPr>
        </p:nvSpPr>
        <p:spPr>
          <a:xfrm>
            <a:off x="6096000" y="368972"/>
            <a:ext cx="5903495" cy="5454311"/>
          </a:xfrm>
        </p:spPr>
        <p:txBody>
          <a:bodyPr>
            <a:normAutofit/>
          </a:bodyPr>
          <a:lstStyle/>
          <a:p>
            <a:pPr marL="342900" indent="-342900">
              <a:buFont typeface="Wingdings" panose="05000000000000000000" pitchFamily="2" charset="2"/>
              <a:buChar char="ü"/>
            </a:pPr>
            <a:r>
              <a:rPr lang="es-VE" sz="2200" dirty="0">
                <a:solidFill>
                  <a:schemeClr val="tx1"/>
                </a:solidFill>
              </a:rPr>
              <a:t>Contribuir con las acciones dirigidas al rescate de la democracia y los derechos humanos;</a:t>
            </a:r>
          </a:p>
          <a:p>
            <a:endParaRPr lang="es-VE" sz="2200" dirty="0">
              <a:solidFill>
                <a:schemeClr val="tx1"/>
              </a:solidFill>
            </a:endParaRPr>
          </a:p>
          <a:p>
            <a:pPr marL="342900" indent="-342900">
              <a:buFont typeface="Wingdings" panose="05000000000000000000" pitchFamily="2" charset="2"/>
              <a:buChar char="ü"/>
            </a:pPr>
            <a:r>
              <a:rPr lang="es-VE" sz="2200" dirty="0">
                <a:solidFill>
                  <a:schemeClr val="tx1"/>
                </a:solidFill>
              </a:rPr>
              <a:t>Dialogar con todos los sectores clave;</a:t>
            </a:r>
          </a:p>
          <a:p>
            <a:endParaRPr lang="es-VE" sz="2200" dirty="0">
              <a:solidFill>
                <a:schemeClr val="tx1"/>
              </a:solidFill>
            </a:endParaRPr>
          </a:p>
          <a:p>
            <a:pPr marL="342900" indent="-342900">
              <a:buFont typeface="Wingdings" panose="05000000000000000000" pitchFamily="2" charset="2"/>
              <a:buChar char="ü"/>
            </a:pPr>
            <a:r>
              <a:rPr lang="es-VE" sz="2200" dirty="0">
                <a:solidFill>
                  <a:schemeClr val="tx1"/>
                </a:solidFill>
              </a:rPr>
              <a:t>Fortalecer la organización y capacitación de la Sociedad civil (</a:t>
            </a:r>
            <a:r>
              <a:rPr lang="es-VE" sz="2200" dirty="0" err="1">
                <a:solidFill>
                  <a:schemeClr val="tx1"/>
                </a:solidFill>
              </a:rPr>
              <a:t>PVVs</a:t>
            </a:r>
            <a:r>
              <a:rPr lang="es-VE" sz="2200" dirty="0">
                <a:solidFill>
                  <a:schemeClr val="tx1"/>
                </a:solidFill>
              </a:rPr>
              <a:t>, ONG, sector médico y personal de salud, academias, entre otros);</a:t>
            </a:r>
          </a:p>
          <a:p>
            <a:endParaRPr lang="es-VE" sz="2200" dirty="0">
              <a:solidFill>
                <a:schemeClr val="tx1"/>
              </a:solidFill>
            </a:endParaRPr>
          </a:p>
          <a:p>
            <a:pPr marL="342900" indent="-342900">
              <a:buFont typeface="Wingdings" panose="05000000000000000000" pitchFamily="2" charset="2"/>
              <a:buChar char="ü"/>
            </a:pPr>
            <a:r>
              <a:rPr lang="es-VE" sz="2200" dirty="0">
                <a:solidFill>
                  <a:schemeClr val="tx1"/>
                </a:solidFill>
              </a:rPr>
              <a:t>Profundizar el ejercicio ciudadano:</a:t>
            </a:r>
          </a:p>
          <a:p>
            <a:pPr marL="800100" lvl="1" indent="-342900">
              <a:buFont typeface="Arial" panose="020B0604020202020204" pitchFamily="34" charset="0"/>
              <a:buChar char="•"/>
            </a:pPr>
            <a:r>
              <a:rPr lang="es-VE" sz="2200" dirty="0">
                <a:solidFill>
                  <a:schemeClr val="tx1"/>
                </a:solidFill>
              </a:rPr>
              <a:t>Resiliencia;</a:t>
            </a:r>
          </a:p>
          <a:p>
            <a:pPr marL="800100" lvl="1" indent="-342900">
              <a:buFont typeface="Arial" panose="020B0604020202020204" pitchFamily="34" charset="0"/>
              <a:buChar char="•"/>
            </a:pPr>
            <a:r>
              <a:rPr lang="es-VE" sz="2200" dirty="0" err="1">
                <a:solidFill>
                  <a:schemeClr val="tx1"/>
                </a:solidFill>
              </a:rPr>
              <a:t>Advocacy</a:t>
            </a:r>
            <a:r>
              <a:rPr lang="es-VE" sz="2200" dirty="0">
                <a:solidFill>
                  <a:schemeClr val="tx1"/>
                </a:solidFill>
              </a:rPr>
              <a:t>;</a:t>
            </a:r>
          </a:p>
          <a:p>
            <a:pPr marL="800100" lvl="1" indent="-342900">
              <a:buFont typeface="Arial" panose="020B0604020202020204" pitchFamily="34" charset="0"/>
              <a:buChar char="•"/>
            </a:pPr>
            <a:r>
              <a:rPr lang="es-VE" sz="2200" dirty="0">
                <a:solidFill>
                  <a:schemeClr val="tx1"/>
                </a:solidFill>
              </a:rPr>
              <a:t>Registro y documentación;</a:t>
            </a:r>
          </a:p>
          <a:p>
            <a:pPr marL="800100" lvl="1" indent="-342900">
              <a:buFont typeface="Arial" panose="020B0604020202020204" pitchFamily="34" charset="0"/>
              <a:buChar char="•"/>
            </a:pPr>
            <a:r>
              <a:rPr lang="es-VE" sz="2200" dirty="0">
                <a:solidFill>
                  <a:schemeClr val="tx1"/>
                </a:solidFill>
              </a:rPr>
              <a:t>Monitoreo social.</a:t>
            </a:r>
          </a:p>
        </p:txBody>
      </p:sp>
      <p:pic>
        <p:nvPicPr>
          <p:cNvPr id="5" name="Imagen 4">
            <a:extLst>
              <a:ext uri="{FF2B5EF4-FFF2-40B4-BE49-F238E27FC236}">
                <a16:creationId xmlns:a16="http://schemas.microsoft.com/office/drawing/2014/main" id="{36C776D6-C18E-4447-AA65-6410F427A5AE}"/>
              </a:ext>
            </a:extLst>
          </p:cNvPr>
          <p:cNvPicPr>
            <a:picLocks noChangeAspect="1"/>
          </p:cNvPicPr>
          <p:nvPr/>
        </p:nvPicPr>
        <p:blipFill>
          <a:blip r:embed="rId2"/>
          <a:stretch>
            <a:fillRect/>
          </a:stretch>
        </p:blipFill>
        <p:spPr>
          <a:xfrm>
            <a:off x="-2337" y="0"/>
            <a:ext cx="6098338" cy="4064354"/>
          </a:xfrm>
          <a:prstGeom prst="rect">
            <a:avLst/>
          </a:prstGeom>
        </p:spPr>
      </p:pic>
      <p:sp>
        <p:nvSpPr>
          <p:cNvPr id="6" name="CuadroTexto 5">
            <a:extLst>
              <a:ext uri="{FF2B5EF4-FFF2-40B4-BE49-F238E27FC236}">
                <a16:creationId xmlns:a16="http://schemas.microsoft.com/office/drawing/2014/main" id="{C0365D84-8133-4E59-ABBC-7DF5A4DEEE9D}"/>
              </a:ext>
            </a:extLst>
          </p:cNvPr>
          <p:cNvSpPr txBox="1"/>
          <p:nvPr/>
        </p:nvSpPr>
        <p:spPr>
          <a:xfrm>
            <a:off x="561473" y="3577389"/>
            <a:ext cx="4898905" cy="400110"/>
          </a:xfrm>
          <a:prstGeom prst="rect">
            <a:avLst/>
          </a:prstGeom>
          <a:noFill/>
        </p:spPr>
        <p:txBody>
          <a:bodyPr wrap="none" rtlCol="0">
            <a:spAutoFit/>
          </a:bodyPr>
          <a:lstStyle/>
          <a:p>
            <a:r>
              <a:rPr lang="es-VE" sz="2000" b="1" dirty="0">
                <a:solidFill>
                  <a:srgbClr val="FFC000"/>
                </a:solidFill>
              </a:rPr>
              <a:t>Protesta Caminata del Orgullo 1 agosto 2018</a:t>
            </a:r>
          </a:p>
        </p:txBody>
      </p:sp>
    </p:spTree>
    <p:extLst>
      <p:ext uri="{BB962C8B-B14F-4D97-AF65-F5344CB8AC3E}">
        <p14:creationId xmlns:p14="http://schemas.microsoft.com/office/powerpoint/2010/main" val="233661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90DF01D-DCC9-4058-B013-C16DC6A9E7F3}"/>
              </a:ext>
            </a:extLst>
          </p:cNvPr>
          <p:cNvSpPr>
            <a:spLocks noGrp="1"/>
          </p:cNvSpPr>
          <p:nvPr>
            <p:ph type="body" idx="1"/>
          </p:nvPr>
        </p:nvSpPr>
        <p:spPr>
          <a:xfrm>
            <a:off x="128337" y="3865419"/>
            <a:ext cx="12063663" cy="3016644"/>
          </a:xfrm>
        </p:spPr>
        <p:txBody>
          <a:bodyPr>
            <a:normAutofit lnSpcReduction="10000"/>
          </a:bodyPr>
          <a:lstStyle/>
          <a:p>
            <a:r>
              <a:rPr lang="es-ES" sz="2100" dirty="0">
                <a:solidFill>
                  <a:schemeClr val="tx1"/>
                </a:solidFill>
              </a:rPr>
              <a:t>En este contexto, es </a:t>
            </a:r>
            <a:r>
              <a:rPr lang="es-ES" sz="2100" b="1" dirty="0">
                <a:solidFill>
                  <a:srgbClr val="FF0000"/>
                </a:solidFill>
              </a:rPr>
              <a:t>URGENTE</a:t>
            </a:r>
            <a:r>
              <a:rPr lang="es-ES" sz="2100" dirty="0">
                <a:solidFill>
                  <a:schemeClr val="tx1"/>
                </a:solidFill>
              </a:rPr>
              <a:t> que las agencias del sistema de las Naciones Unidas:</a:t>
            </a:r>
          </a:p>
          <a:p>
            <a:pPr marL="342900" indent="-342900">
              <a:buFont typeface="Arial" panose="020B0604020202020204" pitchFamily="34" charset="0"/>
              <a:buChar char="•"/>
            </a:pPr>
            <a:r>
              <a:rPr lang="es-ES" sz="2100" dirty="0">
                <a:solidFill>
                  <a:schemeClr val="tx1"/>
                </a:solidFill>
              </a:rPr>
              <a:t>Estén a la altura de la magnitud de la emergencia humanitaria compleja que sufre Venezuela;</a:t>
            </a:r>
          </a:p>
          <a:p>
            <a:pPr marL="342900" indent="-342900">
              <a:buFont typeface="Arial" panose="020B0604020202020204" pitchFamily="34" charset="0"/>
              <a:buChar char="•"/>
            </a:pPr>
            <a:r>
              <a:rPr lang="es-ES" sz="2100" dirty="0">
                <a:solidFill>
                  <a:schemeClr val="tx1"/>
                </a:solidFill>
              </a:rPr>
              <a:t>Activen los mecanismos internacionales para ofrecer de inmediato la respuesta humanitaria multisectorial requerida por Venezuela. </a:t>
            </a:r>
          </a:p>
          <a:p>
            <a:r>
              <a:rPr lang="es-ES" sz="2100" dirty="0">
                <a:solidFill>
                  <a:schemeClr val="tx1"/>
                </a:solidFill>
              </a:rPr>
              <a:t>Es imperativo que otros organismos de cooperación internacional profundicen sus inversiones en soluciones liderizadas por la Sociedad Civil venezolana.</a:t>
            </a:r>
          </a:p>
          <a:p>
            <a:r>
              <a:rPr lang="es-ES" sz="2100" dirty="0">
                <a:solidFill>
                  <a:schemeClr val="tx1"/>
                </a:solidFill>
              </a:rPr>
              <a:t>Los países ofrezcan apoyo humanitario a la población venezolana, exijan al gobierno de </a:t>
            </a:r>
            <a:r>
              <a:rPr lang="es-ES" sz="2100">
                <a:solidFill>
                  <a:schemeClr val="tx1"/>
                </a:solidFill>
              </a:rPr>
              <a:t>Venezuela respetar </a:t>
            </a:r>
            <a:r>
              <a:rPr lang="es-ES" sz="2100" dirty="0">
                <a:solidFill>
                  <a:schemeClr val="tx1"/>
                </a:solidFill>
              </a:rPr>
              <a:t>los derechos humanos e intermedien para buscar soluciones negociadas para el fin de la emergencia humanitaria compleja. </a:t>
            </a:r>
          </a:p>
        </p:txBody>
      </p:sp>
      <p:pic>
        <p:nvPicPr>
          <p:cNvPr id="6" name="Imagen 5">
            <a:extLst>
              <a:ext uri="{FF2B5EF4-FFF2-40B4-BE49-F238E27FC236}">
                <a16:creationId xmlns:a16="http://schemas.microsoft.com/office/drawing/2014/main" id="{D73AF65C-CF4E-4EFA-A86A-0BE40CA8C6BA}"/>
              </a:ext>
            </a:extLst>
          </p:cNvPr>
          <p:cNvPicPr>
            <a:picLocks noChangeAspect="1"/>
          </p:cNvPicPr>
          <p:nvPr/>
        </p:nvPicPr>
        <p:blipFill>
          <a:blip r:embed="rId2"/>
          <a:stretch>
            <a:fillRect/>
          </a:stretch>
        </p:blipFill>
        <p:spPr>
          <a:xfrm>
            <a:off x="-14343" y="0"/>
            <a:ext cx="6545740" cy="3746854"/>
          </a:xfrm>
          <a:prstGeom prst="rect">
            <a:avLst/>
          </a:prstGeom>
        </p:spPr>
      </p:pic>
      <p:sp>
        <p:nvSpPr>
          <p:cNvPr id="7" name="CuadroTexto 6">
            <a:extLst>
              <a:ext uri="{FF2B5EF4-FFF2-40B4-BE49-F238E27FC236}">
                <a16:creationId xmlns:a16="http://schemas.microsoft.com/office/drawing/2014/main" id="{F65C316E-7C49-421F-AF56-E52AD19EA4F1}"/>
              </a:ext>
            </a:extLst>
          </p:cNvPr>
          <p:cNvSpPr txBox="1"/>
          <p:nvPr/>
        </p:nvSpPr>
        <p:spPr>
          <a:xfrm>
            <a:off x="6531397" y="-8020"/>
            <a:ext cx="5660603" cy="3754874"/>
          </a:xfrm>
          <a:prstGeom prst="rect">
            <a:avLst/>
          </a:prstGeom>
          <a:solidFill>
            <a:schemeClr val="tx1"/>
          </a:solidFill>
        </p:spPr>
        <p:txBody>
          <a:bodyPr wrap="square" rtlCol="0">
            <a:spAutoFit/>
          </a:bodyPr>
          <a:lstStyle/>
          <a:p>
            <a:endParaRPr lang="es-VE" sz="2800" b="1" dirty="0">
              <a:solidFill>
                <a:schemeClr val="bg1"/>
              </a:solidFill>
            </a:endParaRPr>
          </a:p>
          <a:p>
            <a:pPr marL="176213"/>
            <a:r>
              <a:rPr lang="es-VE" sz="2800" b="1" dirty="0">
                <a:solidFill>
                  <a:schemeClr val="bg1"/>
                </a:solidFill>
              </a:rPr>
              <a:t>Agencias del sistema de las Naciones Unidas deben cumplir con sus funciones.</a:t>
            </a:r>
          </a:p>
          <a:p>
            <a:endParaRPr lang="es-VE" sz="2800" b="1" dirty="0">
              <a:solidFill>
                <a:schemeClr val="bg1"/>
              </a:solidFill>
            </a:endParaRPr>
          </a:p>
          <a:p>
            <a:endParaRPr lang="es-VE" sz="2800" b="1" dirty="0">
              <a:solidFill>
                <a:schemeClr val="bg1"/>
              </a:solidFill>
            </a:endParaRPr>
          </a:p>
          <a:p>
            <a:endParaRPr lang="es-VE" sz="2800" b="1" dirty="0">
              <a:solidFill>
                <a:schemeClr val="bg1"/>
              </a:solidFill>
            </a:endParaRPr>
          </a:p>
          <a:p>
            <a:endParaRPr lang="es-VE" sz="2800" b="1" dirty="0">
              <a:solidFill>
                <a:schemeClr val="bg1"/>
              </a:solidFill>
            </a:endParaRPr>
          </a:p>
          <a:p>
            <a:endParaRPr lang="es-VE" sz="1400" b="1" dirty="0">
              <a:solidFill>
                <a:schemeClr val="bg1"/>
              </a:solidFill>
            </a:endParaRPr>
          </a:p>
        </p:txBody>
      </p:sp>
      <p:sp>
        <p:nvSpPr>
          <p:cNvPr id="8" name="CuadroTexto 7">
            <a:extLst>
              <a:ext uri="{FF2B5EF4-FFF2-40B4-BE49-F238E27FC236}">
                <a16:creationId xmlns:a16="http://schemas.microsoft.com/office/drawing/2014/main" id="{D14AA40E-ABF9-49B6-86CC-6C270A291D8A}"/>
              </a:ext>
            </a:extLst>
          </p:cNvPr>
          <p:cNvSpPr txBox="1"/>
          <p:nvPr/>
        </p:nvSpPr>
        <p:spPr>
          <a:xfrm>
            <a:off x="1206748" y="2937439"/>
            <a:ext cx="4103559" cy="830997"/>
          </a:xfrm>
          <a:prstGeom prst="rect">
            <a:avLst/>
          </a:prstGeom>
          <a:noFill/>
        </p:spPr>
        <p:txBody>
          <a:bodyPr wrap="none" rtlCol="0">
            <a:spAutoFit/>
          </a:bodyPr>
          <a:lstStyle/>
          <a:p>
            <a:pPr algn="ctr"/>
            <a:r>
              <a:rPr lang="es-VE" sz="2400" b="1" dirty="0">
                <a:solidFill>
                  <a:srgbClr val="FFC000"/>
                </a:solidFill>
              </a:rPr>
              <a:t>Solicitud de personas con VIH </a:t>
            </a:r>
          </a:p>
          <a:p>
            <a:pPr algn="ctr"/>
            <a:r>
              <a:rPr lang="es-VE" sz="2400" b="1" dirty="0">
                <a:solidFill>
                  <a:srgbClr val="FFC000"/>
                </a:solidFill>
              </a:rPr>
              <a:t>Caracas 14 junio 2018</a:t>
            </a:r>
          </a:p>
        </p:txBody>
      </p:sp>
      <p:sp>
        <p:nvSpPr>
          <p:cNvPr id="2" name="Rectángulo 1">
            <a:extLst>
              <a:ext uri="{FF2B5EF4-FFF2-40B4-BE49-F238E27FC236}">
                <a16:creationId xmlns:a16="http://schemas.microsoft.com/office/drawing/2014/main" id="{F9FFF181-0829-4437-9F48-BABA964C658B}"/>
              </a:ext>
            </a:extLst>
          </p:cNvPr>
          <p:cNvSpPr/>
          <p:nvPr/>
        </p:nvSpPr>
        <p:spPr>
          <a:xfrm>
            <a:off x="7176655" y="2108308"/>
            <a:ext cx="4752109" cy="1877437"/>
          </a:xfrm>
          <a:prstGeom prst="rect">
            <a:avLst/>
          </a:prstGeom>
        </p:spPr>
        <p:txBody>
          <a:bodyPr wrap="square">
            <a:spAutoFit/>
          </a:bodyPr>
          <a:lstStyle/>
          <a:p>
            <a:r>
              <a:rPr lang="es-ES" sz="2800" b="1" dirty="0">
                <a:solidFill>
                  <a:schemeClr val="bg1"/>
                </a:solidFill>
              </a:rPr>
              <a:t>Recordamos que la </a:t>
            </a:r>
          </a:p>
          <a:p>
            <a:r>
              <a:rPr lang="es-ES" sz="2800" b="1" dirty="0">
                <a:solidFill>
                  <a:schemeClr val="bg1"/>
                </a:solidFill>
              </a:rPr>
              <a:t>inacción y el silencio es </a:t>
            </a:r>
          </a:p>
          <a:p>
            <a:r>
              <a:rPr lang="es-ES" sz="2800" b="1" dirty="0">
                <a:solidFill>
                  <a:schemeClr val="bg1"/>
                </a:solidFill>
              </a:rPr>
              <a:t>sinónimo de </a:t>
            </a:r>
            <a:r>
              <a:rPr lang="es-ES" sz="3200" b="1" dirty="0">
                <a:solidFill>
                  <a:schemeClr val="bg1"/>
                </a:solidFill>
              </a:rPr>
              <a:t>“complicidad”</a:t>
            </a:r>
            <a:r>
              <a:rPr lang="es-ES" sz="2800" b="1" dirty="0">
                <a:solidFill>
                  <a:schemeClr val="bg1"/>
                </a:solidFill>
              </a:rPr>
              <a:t>.</a:t>
            </a:r>
          </a:p>
          <a:p>
            <a:r>
              <a:rPr lang="es-ES" sz="2800" b="1" dirty="0">
                <a:solidFill>
                  <a:schemeClr val="bg1"/>
                </a:solidFill>
              </a:rPr>
              <a:t> </a:t>
            </a:r>
            <a:endParaRPr lang="es-VE" sz="2800" b="1" dirty="0">
              <a:solidFill>
                <a:schemeClr val="bg1"/>
              </a:solidFill>
            </a:endParaRPr>
          </a:p>
        </p:txBody>
      </p:sp>
    </p:spTree>
    <p:extLst>
      <p:ext uri="{BB962C8B-B14F-4D97-AF65-F5344CB8AC3E}">
        <p14:creationId xmlns:p14="http://schemas.microsoft.com/office/powerpoint/2010/main" val="255695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341BB-941A-4F59-8F23-EFDC4446ECD4}"/>
              </a:ext>
            </a:extLst>
          </p:cNvPr>
          <p:cNvSpPr>
            <a:spLocks noGrp="1"/>
          </p:cNvSpPr>
          <p:nvPr>
            <p:ph type="title"/>
          </p:nvPr>
        </p:nvSpPr>
        <p:spPr>
          <a:xfrm>
            <a:off x="-1" y="594573"/>
            <a:ext cx="12191999" cy="1065546"/>
          </a:xfrm>
          <a:solidFill>
            <a:srgbClr val="009999"/>
          </a:solidFill>
        </p:spPr>
        <p:txBody>
          <a:bodyPr/>
          <a:lstStyle/>
          <a:p>
            <a:pPr algn="ctr"/>
            <a:r>
              <a:rPr lang="es-VE" dirty="0">
                <a:solidFill>
                  <a:schemeClr val="bg1"/>
                </a:solidFill>
                <a:latin typeface="+mn-lt"/>
              </a:rPr>
              <a:t>Gracias…</a:t>
            </a:r>
          </a:p>
        </p:txBody>
      </p:sp>
      <p:sp>
        <p:nvSpPr>
          <p:cNvPr id="3" name="Marcador de texto 2">
            <a:extLst>
              <a:ext uri="{FF2B5EF4-FFF2-40B4-BE49-F238E27FC236}">
                <a16:creationId xmlns:a16="http://schemas.microsoft.com/office/drawing/2014/main" id="{A334E080-69CC-42CF-A799-744229D1D54D}"/>
              </a:ext>
            </a:extLst>
          </p:cNvPr>
          <p:cNvSpPr>
            <a:spLocks noGrp="1"/>
          </p:cNvSpPr>
          <p:nvPr>
            <p:ph type="body" idx="1"/>
          </p:nvPr>
        </p:nvSpPr>
        <p:spPr>
          <a:xfrm>
            <a:off x="994580" y="4044031"/>
            <a:ext cx="4044950" cy="1500187"/>
          </a:xfrm>
        </p:spPr>
        <p:txBody>
          <a:bodyPr>
            <a:normAutofit/>
          </a:bodyPr>
          <a:lstStyle/>
          <a:p>
            <a:pPr algn="ctr"/>
            <a:r>
              <a:rPr lang="es-VE" sz="3600" dirty="0">
                <a:solidFill>
                  <a:schemeClr val="tx1"/>
                </a:solidFill>
              </a:rPr>
              <a:t>@ACCSI_VIHSIDA</a:t>
            </a:r>
          </a:p>
          <a:p>
            <a:pPr algn="ctr"/>
            <a:r>
              <a:rPr lang="es-VE" sz="3600" dirty="0">
                <a:solidFill>
                  <a:schemeClr val="tx1"/>
                </a:solidFill>
              </a:rPr>
              <a:t>www.accsi.org.ve</a:t>
            </a:r>
          </a:p>
        </p:txBody>
      </p:sp>
      <p:pic>
        <p:nvPicPr>
          <p:cNvPr id="4" name="Imagen 3">
            <a:extLst>
              <a:ext uri="{FF2B5EF4-FFF2-40B4-BE49-F238E27FC236}">
                <a16:creationId xmlns:a16="http://schemas.microsoft.com/office/drawing/2014/main" id="{2D227379-5B61-4A55-8DA9-EE2741BF4DF0}"/>
              </a:ext>
            </a:extLst>
          </p:cNvPr>
          <p:cNvPicPr>
            <a:picLocks noChangeAspect="1"/>
          </p:cNvPicPr>
          <p:nvPr/>
        </p:nvPicPr>
        <p:blipFill>
          <a:blip r:embed="rId2"/>
          <a:stretch>
            <a:fillRect/>
          </a:stretch>
        </p:blipFill>
        <p:spPr>
          <a:xfrm>
            <a:off x="1292279" y="2191989"/>
            <a:ext cx="3447412" cy="1723706"/>
          </a:xfrm>
          <a:prstGeom prst="rect">
            <a:avLst/>
          </a:prstGeom>
        </p:spPr>
      </p:pic>
      <p:pic>
        <p:nvPicPr>
          <p:cNvPr id="6" name="Imagen 5">
            <a:extLst>
              <a:ext uri="{FF2B5EF4-FFF2-40B4-BE49-F238E27FC236}">
                <a16:creationId xmlns:a16="http://schemas.microsoft.com/office/drawing/2014/main" id="{8342DDE3-486D-4066-AD10-C2F789E51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956" y="1704975"/>
            <a:ext cx="3754387" cy="2444403"/>
          </a:xfrm>
          <a:prstGeom prst="rect">
            <a:avLst/>
          </a:prstGeom>
        </p:spPr>
      </p:pic>
      <p:sp>
        <p:nvSpPr>
          <p:cNvPr id="8" name="Marcador de texto 2">
            <a:extLst>
              <a:ext uri="{FF2B5EF4-FFF2-40B4-BE49-F238E27FC236}">
                <a16:creationId xmlns:a16="http://schemas.microsoft.com/office/drawing/2014/main" id="{E16468E8-8BEC-4249-9946-DB74638FF5E2}"/>
              </a:ext>
            </a:extLst>
          </p:cNvPr>
          <p:cNvSpPr txBox="1">
            <a:spLocks/>
          </p:cNvSpPr>
          <p:nvPr/>
        </p:nvSpPr>
        <p:spPr>
          <a:xfrm>
            <a:off x="6472956" y="4052053"/>
            <a:ext cx="404495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s-VE" sz="3600" dirty="0">
                <a:solidFill>
                  <a:schemeClr val="tx1"/>
                </a:solidFill>
              </a:rPr>
              <a:t>@</a:t>
            </a:r>
            <a:r>
              <a:rPr lang="es-VE" sz="3600" dirty="0" err="1">
                <a:solidFill>
                  <a:schemeClr val="tx1"/>
                </a:solidFill>
              </a:rPr>
              <a:t>VenezolanosVIH</a:t>
            </a:r>
            <a:endParaRPr lang="es-VE" sz="3600" dirty="0">
              <a:solidFill>
                <a:schemeClr val="tx1"/>
              </a:solidFill>
            </a:endParaRPr>
          </a:p>
          <a:p>
            <a:pPr algn="ctr"/>
            <a:r>
              <a:rPr lang="es-VE" sz="3600" dirty="0">
                <a:solidFill>
                  <a:schemeClr val="tx1"/>
                </a:solidFill>
              </a:rPr>
              <a:t>www.rvg.org.ve</a:t>
            </a:r>
          </a:p>
        </p:txBody>
      </p:sp>
      <p:pic>
        <p:nvPicPr>
          <p:cNvPr id="9" name="Imagen 8">
            <a:extLst>
              <a:ext uri="{FF2B5EF4-FFF2-40B4-BE49-F238E27FC236}">
                <a16:creationId xmlns:a16="http://schemas.microsoft.com/office/drawing/2014/main" id="{DE1CF37B-273F-4A07-884D-F36C757454B2}"/>
              </a:ext>
            </a:extLst>
          </p:cNvPr>
          <p:cNvPicPr>
            <a:picLocks noChangeAspect="1"/>
          </p:cNvPicPr>
          <p:nvPr/>
        </p:nvPicPr>
        <p:blipFill>
          <a:blip r:embed="rId4"/>
          <a:stretch>
            <a:fillRect/>
          </a:stretch>
        </p:blipFill>
        <p:spPr>
          <a:xfrm>
            <a:off x="3123942" y="5868456"/>
            <a:ext cx="5944115" cy="536494"/>
          </a:xfrm>
          <a:prstGeom prst="rect">
            <a:avLst/>
          </a:prstGeom>
        </p:spPr>
      </p:pic>
      <p:pic>
        <p:nvPicPr>
          <p:cNvPr id="10" name="Imagen 9">
            <a:extLst>
              <a:ext uri="{FF2B5EF4-FFF2-40B4-BE49-F238E27FC236}">
                <a16:creationId xmlns:a16="http://schemas.microsoft.com/office/drawing/2014/main" id="{FB0EF254-33E4-41F9-8991-08613821521E}"/>
              </a:ext>
            </a:extLst>
          </p:cNvPr>
          <p:cNvPicPr>
            <a:picLocks noChangeAspect="1"/>
          </p:cNvPicPr>
          <p:nvPr/>
        </p:nvPicPr>
        <p:blipFill>
          <a:blip r:embed="rId5"/>
          <a:stretch>
            <a:fillRect/>
          </a:stretch>
        </p:blipFill>
        <p:spPr>
          <a:xfrm>
            <a:off x="7990" y="6259503"/>
            <a:ext cx="12192000" cy="536447"/>
          </a:xfrm>
          <a:prstGeom prst="rect">
            <a:avLst/>
          </a:prstGeom>
        </p:spPr>
      </p:pic>
    </p:spTree>
    <p:extLst>
      <p:ext uri="{BB962C8B-B14F-4D97-AF65-F5344CB8AC3E}">
        <p14:creationId xmlns:p14="http://schemas.microsoft.com/office/powerpoint/2010/main" val="26002950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730</Words>
  <Application>Microsoft Office PowerPoint</Application>
  <PresentationFormat>Panorámica</PresentationFormat>
  <Paragraphs>81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Wingdings</vt:lpstr>
      <vt:lpstr>Tema de Office</vt:lpstr>
      <vt:lpstr> “Entendiendo  la crisis en Venezuela” (si es que esto se pudiera entender) </vt:lpstr>
      <vt:lpstr>Venezuela sufre Emergencia humanitaria compleja                     </vt:lpstr>
      <vt:lpstr>Presentación de PowerPoint</vt:lpstr>
      <vt:lpstr>Presentación de PowerPoint</vt:lpstr>
      <vt:lpstr>Venezuela: Muertes a causa del SIDA aumentó un 75% desde el 2011 </vt:lpstr>
      <vt:lpstr>Protesta frente al Ministerio de Salud de Venezuela 18 abril 2018</vt:lpstr>
      <vt:lpstr>           Rol de la Sociedad civil venezolana    </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 </cp:lastModifiedBy>
  <cp:revision>89</cp:revision>
  <dcterms:created xsi:type="dcterms:W3CDTF">2018-07-21T15:39:39Z</dcterms:created>
  <dcterms:modified xsi:type="dcterms:W3CDTF">2018-07-23T06:40:34Z</dcterms:modified>
</cp:coreProperties>
</file>